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78" r:id="rId2"/>
    <p:sldId id="305" r:id="rId3"/>
    <p:sldId id="306" r:id="rId4"/>
    <p:sldId id="307" r:id="rId5"/>
    <p:sldId id="308" r:id="rId6"/>
    <p:sldId id="309" r:id="rId7"/>
    <p:sldId id="270" r:id="rId8"/>
    <p:sldId id="302" r:id="rId9"/>
    <p:sldId id="303" r:id="rId10"/>
  </p:sldIdLst>
  <p:sldSz cx="18288000" cy="10287000"/>
  <p:notesSz cx="6858000" cy="9144000"/>
  <p:embeddedFontLst>
    <p:embeddedFont>
      <p:font typeface="Lato 2 Heavy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170C"/>
    <a:srgbClr val="580000"/>
    <a:srgbClr val="4A4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BC359-C4FB-4381-97A6-1581AF34C73F}" type="datetimeFigureOut">
              <a:rPr lang="es-PE" smtClean="0"/>
              <a:t>17/09/2024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04F6D-3266-4FD3-84A2-FC9D9163A8E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2811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78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3632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3982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7454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52932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554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3464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363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C92C2E3-5116-4514-AC9A-20BB4EA4CEAE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0">
                <a:schemeClr val="bg1">
                  <a:lumMod val="95000"/>
                  <a:alpha val="51000"/>
                </a:schemeClr>
              </a:gs>
              <a:gs pos="100000">
                <a:schemeClr val="bg1">
                  <a:lumMod val="95000"/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700"/>
          </a:p>
        </p:txBody>
      </p:sp>
    </p:spTree>
    <p:extLst>
      <p:ext uri="{BB962C8B-B14F-4D97-AF65-F5344CB8AC3E}">
        <p14:creationId xmlns:p14="http://schemas.microsoft.com/office/powerpoint/2010/main" val="41434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aps.app.goo.gl/SKhs3rn3d4WA3Bd77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maps.app.goo.gl/645ym2S4ymUVqbh6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facebook.com/profile.php?id=100034902408233" TargetMode="External"/><Relationship Id="rId5" Type="http://schemas.openxmlformats.org/officeDocument/2006/relationships/hyperlink" Target="https://maps.app.goo.gl/DvHNRGnEKzZimdsS9" TargetMode="External"/><Relationship Id="rId4" Type="http://schemas.openxmlformats.org/officeDocument/2006/relationships/hyperlink" Target="https://maps.app.goo.gl/Pc2fG7VN3yB8HcrX6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maps.app.goo.gl/51uTYWUoU5khxdSf6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maps.app.goo.gl/iXMg5tTYhPvJa4wf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ps.app.goo.gl/mUGPvy59Pm49v5nn6" TargetMode="External"/><Relationship Id="rId5" Type="http://schemas.openxmlformats.org/officeDocument/2006/relationships/hyperlink" Target="https://maps.app.goo.gl/arpNzSpGHYW4zFyQA" TargetMode="External"/><Relationship Id="rId4" Type="http://schemas.openxmlformats.org/officeDocument/2006/relationships/hyperlink" Target="https://maps.app.goo.gl/JTR4PmWDjpwcn4BR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maps.app.goo.gl/ZdUNAbNPdzrop2xs6" TargetMode="External"/><Relationship Id="rId4" Type="http://schemas.openxmlformats.org/officeDocument/2006/relationships/hyperlink" Target="https://maps.app.goo.gl/pqKfPeCbjdqvj2A1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maps.app.goo.gl/xn9spSj4eegk7yVV7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maps.app.goo.gl/vpqMrMQsLXbmK7ZFA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maps.app.goo.gl/JZymywXcRhfFr7PE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ps.app.goo.gl/zcBzTh3kfAwfSUQ5A" TargetMode="External"/><Relationship Id="rId11" Type="http://schemas.openxmlformats.org/officeDocument/2006/relationships/hyperlink" Target="https://maps.app.goo.gl/uAuivf9FXQC3CoF2A" TargetMode="External"/><Relationship Id="rId5" Type="http://schemas.openxmlformats.org/officeDocument/2006/relationships/hyperlink" Target="https://maps.app.goo.gl/y5oZxwJegk68SApq9" TargetMode="External"/><Relationship Id="rId10" Type="http://schemas.openxmlformats.org/officeDocument/2006/relationships/hyperlink" Target="https://maps.app.goo.gl/gFhFAnoAWFGBfABc7" TargetMode="External"/><Relationship Id="rId4" Type="http://schemas.openxmlformats.org/officeDocument/2006/relationships/hyperlink" Target="https://maps.app.goo.gl/8fLdJKH5tw8z91Kh7" TargetMode="External"/><Relationship Id="rId9" Type="http://schemas.openxmlformats.org/officeDocument/2006/relationships/hyperlink" Target="https://maps.app.goo.gl/AGaRBsh6tXTfTa4v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arrozblancococinaperuana/" TargetMode="External"/><Relationship Id="rId13" Type="http://schemas.openxmlformats.org/officeDocument/2006/relationships/hyperlink" Target="https://maps.app.goo.gl/UJeQVH2hAR2cRb868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maps.app.goo.gl/pk2QxVZ5KDCnCWTR8" TargetMode="External"/><Relationship Id="rId12" Type="http://schemas.openxmlformats.org/officeDocument/2006/relationships/hyperlink" Target="https://maps.app.goo.gl/iqrK2bQkepwmDrRV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ps.app.goo.gl/MfLkjKtsW3Y79B5t7" TargetMode="External"/><Relationship Id="rId11" Type="http://schemas.openxmlformats.org/officeDocument/2006/relationships/hyperlink" Target="https://maps.app.goo.gl/xZvyTpQwMGdkQzYH6" TargetMode="External"/><Relationship Id="rId5" Type="http://schemas.openxmlformats.org/officeDocument/2006/relationships/image" Target="../media/image10.png"/><Relationship Id="rId15" Type="http://schemas.openxmlformats.org/officeDocument/2006/relationships/hyperlink" Target="https://www.instagram.com/elcevichano_es?igsh=M3UxaGJ0bGkzdGw3" TargetMode="External"/><Relationship Id="rId10" Type="http://schemas.openxmlformats.org/officeDocument/2006/relationships/hyperlink" Target="https://maps.app.goo.gl/ye8GUsbVxawJzx9m7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maps.app.goo.gl/Jam5PnAHRzKPgMzG8" TargetMode="External"/><Relationship Id="rId14" Type="http://schemas.openxmlformats.org/officeDocument/2006/relationships/hyperlink" Target="https://maps.app.goo.gl/62f12qd4JDFFLM6y5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maps.app.goo.gl/8LzuVi4egw9hfTLS8" TargetMode="External"/><Relationship Id="rId13" Type="http://schemas.openxmlformats.org/officeDocument/2006/relationships/hyperlink" Target="https://maps.app.goo.gl/7YY3F18TdfuKST5DA" TargetMode="External"/><Relationship Id="rId3" Type="http://schemas.openxmlformats.org/officeDocument/2006/relationships/image" Target="../media/image10.png"/><Relationship Id="rId7" Type="http://schemas.openxmlformats.org/officeDocument/2006/relationships/hyperlink" Target="mailto:paz_frank@hotmail.com" TargetMode="External"/><Relationship Id="rId12" Type="http://schemas.openxmlformats.org/officeDocument/2006/relationships/hyperlink" Target="https://maps.app.goo.gl/kce2sKVejmWDtdBX7" TargetMode="External"/><Relationship Id="rId17" Type="http://schemas.openxmlformats.org/officeDocument/2006/relationships/hyperlink" Target="https://www.facebook.com/maracoperu/?locale=es_LA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maps.app.goo.gl/QocqKC2GY1v1rgqz7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ps.app.goo.gl/R5cAS72FusaiZvvj7" TargetMode="External"/><Relationship Id="rId11" Type="http://schemas.openxmlformats.org/officeDocument/2006/relationships/hyperlink" Target="https://www.facebook.com/Mascriollomasperuano/?locale=es_ES" TargetMode="External"/><Relationship Id="rId5" Type="http://schemas.openxmlformats.org/officeDocument/2006/relationships/hyperlink" Target="https://www.instagram.com/fivechickens_es?igsh=MXE5MWkydW54ZXh0cg==" TargetMode="External"/><Relationship Id="rId15" Type="http://schemas.openxmlformats.org/officeDocument/2006/relationships/hyperlink" Target="https://maps.app.goo.gl/PJMWccERu5L1fABT6" TargetMode="External"/><Relationship Id="rId10" Type="http://schemas.openxmlformats.org/officeDocument/2006/relationships/hyperlink" Target="https://maps.app.goo.gl/3FKUiURJrRxzTrNv9" TargetMode="External"/><Relationship Id="rId4" Type="http://schemas.openxmlformats.org/officeDocument/2006/relationships/hyperlink" Target="https://g.co/kgs/m966qPX" TargetMode="External"/><Relationship Id="rId9" Type="http://schemas.openxmlformats.org/officeDocument/2006/relationships/hyperlink" Target="https://www.facebook.com/profile.php?id=100083294863556" TargetMode="External"/><Relationship Id="rId14" Type="http://schemas.openxmlformats.org/officeDocument/2006/relationships/hyperlink" Target="https://www.facebook.com/limastreetfood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maps.app.goo.gl/2hRSaApvhzLMEg5b7" TargetMode="External"/><Relationship Id="rId4" Type="http://schemas.openxmlformats.org/officeDocument/2006/relationships/hyperlink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434ABA-88D8-E84B-5B97-55F966DE95A0}"/>
              </a:ext>
            </a:extLst>
          </p:cNvPr>
          <p:cNvSpPr/>
          <p:nvPr/>
        </p:nvSpPr>
        <p:spPr>
          <a:xfrm>
            <a:off x="3114" y="-1"/>
            <a:ext cx="18284886" cy="10287001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00" t="-301" b="-301"/>
            </a:stretch>
          </a:blipFill>
        </p:spPr>
        <p:txBody>
          <a:bodyPr/>
          <a:lstStyle/>
          <a:p>
            <a:endParaRPr lang="es-PE" u="sng" dirty="0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188256AC-10AE-7D65-FE6D-10DDDC794526}"/>
              </a:ext>
            </a:extLst>
          </p:cNvPr>
          <p:cNvSpPr/>
          <p:nvPr/>
        </p:nvSpPr>
        <p:spPr>
          <a:xfrm>
            <a:off x="13793357" y="-1"/>
            <a:ext cx="3656604" cy="1736886"/>
          </a:xfrm>
          <a:custGeom>
            <a:avLst/>
            <a:gdLst/>
            <a:ahLst/>
            <a:cxnLst/>
            <a:rect l="l" t="t" r="r" b="b"/>
            <a:pathLst>
              <a:path w="2138182" h="1015636">
                <a:moveTo>
                  <a:pt x="0" y="0"/>
                </a:moveTo>
                <a:lnTo>
                  <a:pt x="2138182" y="0"/>
                </a:lnTo>
                <a:lnTo>
                  <a:pt x="2138182" y="1015637"/>
                </a:lnTo>
                <a:lnTo>
                  <a:pt x="0" y="101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D7CFAA1C-2281-0C3B-3658-EAD168974868}"/>
              </a:ext>
            </a:extLst>
          </p:cNvPr>
          <p:cNvSpPr/>
          <p:nvPr/>
        </p:nvSpPr>
        <p:spPr>
          <a:xfrm>
            <a:off x="762000" y="-1"/>
            <a:ext cx="3656604" cy="1736886"/>
          </a:xfrm>
          <a:custGeom>
            <a:avLst/>
            <a:gdLst/>
            <a:ahLst/>
            <a:cxnLst/>
            <a:rect l="l" t="t" r="r" b="b"/>
            <a:pathLst>
              <a:path w="2138182" h="1015636">
                <a:moveTo>
                  <a:pt x="0" y="0"/>
                </a:moveTo>
                <a:lnTo>
                  <a:pt x="2138182" y="0"/>
                </a:lnTo>
                <a:lnTo>
                  <a:pt x="2138182" y="1015637"/>
                </a:lnTo>
                <a:lnTo>
                  <a:pt x="0" y="101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C51C1141-8473-6B43-A0A4-E0D2C8874D67}"/>
              </a:ext>
            </a:extLst>
          </p:cNvPr>
          <p:cNvSpPr txBox="1"/>
          <p:nvPr/>
        </p:nvSpPr>
        <p:spPr>
          <a:xfrm>
            <a:off x="0" y="1968757"/>
            <a:ext cx="18198600" cy="2260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345" b="1" dirty="0">
                <a:solidFill>
                  <a:schemeClr val="bg1"/>
                </a:solidFill>
                <a:latin typeface="Lato 2 Heavy"/>
              </a:rPr>
              <a:t>DIRECTORIO DE RESTAURANTES PERUANOS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7E2637D0-33D7-2171-1677-DA7C7337AFDA}"/>
              </a:ext>
            </a:extLst>
          </p:cNvPr>
          <p:cNvGrpSpPr>
            <a:grpSpLocks noChangeAspect="1"/>
          </p:cNvGrpSpPr>
          <p:nvPr/>
        </p:nvGrpSpPr>
        <p:grpSpPr>
          <a:xfrm rot="428412">
            <a:off x="14011221" y="6012065"/>
            <a:ext cx="3612400" cy="3730886"/>
            <a:chOff x="0" y="0"/>
            <a:chExt cx="6350000" cy="6558280"/>
          </a:xfrm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63BC6A9-F156-5D22-9861-A7F42CCA78C8}"/>
                </a:ext>
              </a:extLst>
            </p:cNvPr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45920" r="-45920"/>
              </a:stretch>
            </a:blipFill>
          </p:spPr>
          <p:txBody>
            <a:bodyPr/>
            <a:lstStyle/>
            <a:p>
              <a:endParaRPr lang="es-PE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857925A1-3C2E-ABC2-558F-FA0BF08F176E}"/>
                </a:ext>
              </a:extLst>
            </p:cNvPr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10" name="Group 15">
            <a:extLst>
              <a:ext uri="{FF2B5EF4-FFF2-40B4-BE49-F238E27FC236}">
                <a16:creationId xmlns:a16="http://schemas.microsoft.com/office/drawing/2014/main" id="{F08DC8B1-403B-437A-88C3-B0343D81690B}"/>
              </a:ext>
            </a:extLst>
          </p:cNvPr>
          <p:cNvGrpSpPr>
            <a:grpSpLocks noChangeAspect="1"/>
          </p:cNvGrpSpPr>
          <p:nvPr/>
        </p:nvGrpSpPr>
        <p:grpSpPr>
          <a:xfrm rot="-365498">
            <a:off x="774669" y="5936012"/>
            <a:ext cx="3647753" cy="3767399"/>
            <a:chOff x="0" y="0"/>
            <a:chExt cx="6350000" cy="6558280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DB430F19-E687-71A2-238F-08DD0C0F6227}"/>
                </a:ext>
              </a:extLst>
            </p:cNvPr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27559" r="-27559"/>
              </a:stretch>
            </a:blipFill>
          </p:spPr>
          <p:txBody>
            <a:bodyPr/>
            <a:lstStyle/>
            <a:p>
              <a:endParaRPr lang="es-PE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232C7B18-9055-05BB-0EE9-D8B9BC6E1CDC}"/>
                </a:ext>
              </a:extLst>
            </p:cNvPr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13" name="Group 20">
            <a:extLst>
              <a:ext uri="{FF2B5EF4-FFF2-40B4-BE49-F238E27FC236}">
                <a16:creationId xmlns:a16="http://schemas.microsoft.com/office/drawing/2014/main" id="{D8D1090E-0288-CDEA-D0B9-752939B6F096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0" y="4242076"/>
            <a:ext cx="6373499" cy="3825374"/>
            <a:chOff x="0" y="0"/>
            <a:chExt cx="6350000" cy="3811270"/>
          </a:xfrm>
        </p:grpSpPr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0E49182D-6025-D42E-68EC-C748A7B478C4}"/>
                </a:ext>
              </a:extLst>
            </p:cNvPr>
            <p:cNvSpPr/>
            <p:nvPr/>
          </p:nvSpPr>
          <p:spPr>
            <a:xfrm>
              <a:off x="0" y="0"/>
              <a:ext cx="6350000" cy="3811270"/>
            </a:xfrm>
            <a:custGeom>
              <a:avLst/>
              <a:gdLst/>
              <a:ahLst/>
              <a:cxnLst/>
              <a:rect l="l" t="t" r="r" b="b"/>
              <a:pathLst>
                <a:path w="6350000" h="3811270">
                  <a:moveTo>
                    <a:pt x="1648460" y="0"/>
                  </a:moveTo>
                  <a:lnTo>
                    <a:pt x="5812790" y="0"/>
                  </a:lnTo>
                  <a:cubicBezTo>
                    <a:pt x="6109970" y="0"/>
                    <a:pt x="6350000" y="240030"/>
                    <a:pt x="6350000" y="537210"/>
                  </a:cubicBezTo>
                  <a:lnTo>
                    <a:pt x="6350000" y="2466340"/>
                  </a:lnTo>
                  <a:cubicBezTo>
                    <a:pt x="6350000" y="2763520"/>
                    <a:pt x="6109970" y="3003550"/>
                    <a:pt x="5812790" y="3003550"/>
                  </a:cubicBezTo>
                  <a:lnTo>
                    <a:pt x="4751070" y="3003550"/>
                  </a:lnTo>
                  <a:cubicBezTo>
                    <a:pt x="4587240" y="3003550"/>
                    <a:pt x="4431030" y="3078480"/>
                    <a:pt x="4329430" y="3208020"/>
                  </a:cubicBezTo>
                  <a:lnTo>
                    <a:pt x="4013200" y="3606800"/>
                  </a:lnTo>
                  <a:cubicBezTo>
                    <a:pt x="3911600" y="3735070"/>
                    <a:pt x="3756660" y="3811270"/>
                    <a:pt x="3591560" y="3811270"/>
                  </a:cubicBezTo>
                  <a:lnTo>
                    <a:pt x="537210" y="3811270"/>
                  </a:lnTo>
                  <a:cubicBezTo>
                    <a:pt x="240030" y="3811270"/>
                    <a:pt x="0" y="3571240"/>
                    <a:pt x="0" y="3274060"/>
                  </a:cubicBezTo>
                  <a:lnTo>
                    <a:pt x="0" y="1375410"/>
                  </a:lnTo>
                  <a:cubicBezTo>
                    <a:pt x="0" y="1206500"/>
                    <a:pt x="78740" y="1047750"/>
                    <a:pt x="213360" y="946150"/>
                  </a:cubicBezTo>
                  <a:lnTo>
                    <a:pt x="1324610" y="107950"/>
                  </a:lnTo>
                  <a:cubicBezTo>
                    <a:pt x="1417320" y="38100"/>
                    <a:pt x="1531620" y="0"/>
                    <a:pt x="1648460" y="0"/>
                  </a:cubicBezTo>
                  <a:close/>
                </a:path>
              </a:pathLst>
            </a:custGeom>
            <a:blipFill>
              <a:blip r:embed="rId7"/>
              <a:stretch>
                <a:fillRect l="-17867" r="-17867"/>
              </a:stretch>
            </a:blipFill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15" name="Group 3">
            <a:extLst>
              <a:ext uri="{FF2B5EF4-FFF2-40B4-BE49-F238E27FC236}">
                <a16:creationId xmlns:a16="http://schemas.microsoft.com/office/drawing/2014/main" id="{796C0CAF-8D96-AEB2-4F8B-492051E4689E}"/>
              </a:ext>
            </a:extLst>
          </p:cNvPr>
          <p:cNvGrpSpPr/>
          <p:nvPr/>
        </p:nvGrpSpPr>
        <p:grpSpPr>
          <a:xfrm>
            <a:off x="8451806" y="8277339"/>
            <a:ext cx="899885" cy="899885"/>
            <a:chOff x="0" y="0"/>
            <a:chExt cx="701604" cy="701604"/>
          </a:xfrm>
        </p:grpSpPr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211AC8F2-ECFD-88CE-2D7E-8C5F7CAA98B5}"/>
                </a:ext>
              </a:extLst>
            </p:cNvPr>
            <p:cNvGrpSpPr/>
            <p:nvPr/>
          </p:nvGrpSpPr>
          <p:grpSpPr>
            <a:xfrm>
              <a:off x="0" y="0"/>
              <a:ext cx="701604" cy="701604"/>
              <a:chOff x="0" y="0"/>
              <a:chExt cx="6350000" cy="6350000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A4D9869F-7664-A176-944C-2FBB37D163D4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/>
              </a:p>
            </p:txBody>
          </p:sp>
        </p:grp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CB46911-A488-1F9B-C39D-87BC9D97B7ED}"/>
                </a:ext>
              </a:extLst>
            </p:cNvPr>
            <p:cNvSpPr/>
            <p:nvPr/>
          </p:nvSpPr>
          <p:spPr>
            <a:xfrm>
              <a:off x="85939" y="85939"/>
              <a:ext cx="529725" cy="529725"/>
            </a:xfrm>
            <a:custGeom>
              <a:avLst/>
              <a:gdLst/>
              <a:ahLst/>
              <a:cxnLst/>
              <a:rect l="l" t="t" r="r" b="b"/>
              <a:pathLst>
                <a:path w="529725" h="529725">
                  <a:moveTo>
                    <a:pt x="0" y="0"/>
                  </a:moveTo>
                  <a:lnTo>
                    <a:pt x="529726" y="0"/>
                  </a:lnTo>
                  <a:lnTo>
                    <a:pt x="529726" y="529726"/>
                  </a:lnTo>
                  <a:lnTo>
                    <a:pt x="0" y="529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PE"/>
            </a:p>
          </p:txBody>
        </p:sp>
      </p:grpSp>
      <p:pic>
        <p:nvPicPr>
          <p:cNvPr id="20" name="Imagen 1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62A5D07-4B65-1E6D-123A-270DDED2D6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333" y="548252"/>
            <a:ext cx="7309333" cy="86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8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514335"/>
              </p:ext>
            </p:extLst>
          </p:nvPr>
        </p:nvGraphicFramePr>
        <p:xfrm>
          <a:off x="381000" y="1544851"/>
          <a:ext cx="17148600" cy="46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82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Casa Perú Beach - Comida Peruana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AL-7107, 49, 04616 Cuevas del Almanzora, Almería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https://maps.app.goo.gl/Pc2fG7VN3yB8HcrX6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950 59 78 50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Mie: 00pm - 5pm / 8pm - 00am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Machu Picchu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de Carlos III, 361, 04720 Aguadulce, Almería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https://maps.app.goo.gl/DvHNRGnEKzZimdsS9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649 76 61 13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Dom: 1pm - 5pm / 8pm - 00am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https://www.facebook.com/profile.php?id=100034902408233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Sabores del Sur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N-340a, 04629 Antas, Almería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https://maps.app.goo.gl/645ym2S4ymUVqbh66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614 16 24 85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Sab: 11 am - 8pm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9 am - 8pm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Sanguchón</a:t>
                      </a:r>
                      <a:r>
                        <a:rPr lang="es-ES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Mamut Urban </a:t>
                      </a:r>
                      <a:r>
                        <a:rPr lang="es-ES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Food</a:t>
                      </a:r>
                      <a:r>
                        <a:rPr lang="es-ES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Garrucha - Comida Peruana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Joaquín Escobar, 11, 04630 Garrucha, Almería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https://maps.app.goo.gl/SKhs3rn3d4WA3Bd77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950 59 87 24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Vier - Mier: 00pm - 5pm / 7pm - 11 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</a:t>
              </a:r>
              <a:r>
                <a:rPr lang="es-ES" sz="6000" dirty="0" err="1">
                  <a:solidFill>
                    <a:schemeClr val="bg1"/>
                  </a:solidFill>
                </a:rPr>
                <a:t>Almeira</a:t>
              </a:r>
              <a:r>
                <a:rPr lang="es-ES" sz="6000" dirty="0">
                  <a:solidFill>
                    <a:schemeClr val="bg1"/>
                  </a:solidFill>
                </a:rPr>
                <a:t>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91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327071"/>
              </p:ext>
            </p:extLst>
          </p:nvPr>
        </p:nvGraphicFramePr>
        <p:xfrm>
          <a:off x="381000" y="1544851"/>
          <a:ext cx="17148600" cy="7750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21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Don Diego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Sotogrande</a:t>
                      </a:r>
                      <a:endParaRPr lang="es-PE" sz="1800" b="1" kern="1200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ribera del marlin, Puerto Sotogrande, 26, 11310 San Roque, Cádiz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https://maps.app.goo.gl/JTR4PmWDjpwcn4BRA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666 55 19 89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Dom: 11:30 am - 00am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Martina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Gral. García de la Herrán, 6, 11100 San Fernando, Cádiz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https://maps.app.goo.gl/arpNzSpGHYW4zFyQA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600 94 79 96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 - Lun: 8:30 am - 6pm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Jue: 8:30 am - 10 pm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Sab: 8:30 am - 11pm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Rami Restaurante Peruano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de España, 61, 11600 Ubrique, Cádiz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https://maps.app.goo.gl/mUGPvy59Pm49v5nn6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641 21 91 40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Mier: 8am - 11 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Jue - Sab: 8 am - 00 am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8 am - 8 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Lun: 8am - 11 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Refugio Pepe Valero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Real, 101, 11100 San Fernando, Cádiz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https://maps.app.goo.gl/iXMg5tTYhPvJa4wf6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856 91 56 97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Mar: 00:30 pm - 4pm 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 - Jue: 00:30 pm - 4pm / 8pm - 11:30 pm 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Sab 00:30 pm - 4pm / 9pm - 00 am 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00:30 pm - 4pm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Warique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Peruano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Pl. del Banco, 4, 11403 Jerez de la Frontera, Cádiz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https://maps.app.goo.gl/51uTYWUoU5khxdSf6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651 99 89 74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Lun: 1:30 pm - 4:30 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Mier: 8:30 pm - 11 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Jue: 1 pm - 4:30 pm / 8:30 pm - 11 pm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Vie: 1:30 pm - 4:30 pm / 8:30 pm - 11:30 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Sab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: 1:30 pm - 5 pm / 8:30 pm - 11:30 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1 pm - 4pm / 8:30 pm - 11 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Cádiz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219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14926"/>
              </p:ext>
            </p:extLst>
          </p:nvPr>
        </p:nvGraphicFramePr>
        <p:xfrm>
          <a:off x="381000" y="1544851"/>
          <a:ext cx="17148600" cy="278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21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Origen Peruano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San Miguel, 33, 18500 Guadix, Granada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https://maps.app.goo.gl/pqKfPeCbjdqvj2A16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Sarita Colonia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Comedias, 18600 Motril, Granada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https://maps.app.goo.gl/ZdUNAbNPdzrop2xs6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621 30 12 59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1:30 pm - 5 pm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 -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Sab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: 8 pm - 2 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Granada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447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525409"/>
              </p:ext>
            </p:extLst>
          </p:nvPr>
        </p:nvGraphicFramePr>
        <p:xfrm>
          <a:off x="381000" y="1544851"/>
          <a:ext cx="17148600" cy="18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21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AjaMar</a:t>
                      </a:r>
                      <a:endParaRPr lang="es-PE" sz="1800" b="1" kern="1200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Sabina, 7, 21100 El </a:t>
                      </a:r>
                      <a:r>
                        <a:rPr lang="es-ES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Portil</a:t>
                      </a:r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, Huelva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https://maps.app.goo.gl/xn9spSj4eegk7yVV7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649 21 73 59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 : 11:30 am - 5pm / 7:30 pm - 00 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Huelva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243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570765"/>
              </p:ext>
            </p:extLst>
          </p:nvPr>
        </p:nvGraphicFramePr>
        <p:xfrm>
          <a:off x="381000" y="1544851"/>
          <a:ext cx="17148600" cy="8031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1756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Alma Lima / Restaurante Peruano en Málaga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P.º Marítimo Cdad. de Melilla, 9, Málaga-Este, 29016 Málaga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https://maps.app.goo.gl/8fLdJKH5tw8z91Kh7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600 56 86 53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Mar: 1pm - 5pm / 7 pm - 11pm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 - Jue: 9:30 am - 11 pm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Vier - Sab: 9:30 am - 00am </a:t>
                      </a:r>
                      <a:b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9:30 am - 11pm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Amazonas - Comida Peruana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Nehemias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, 1, Cruz de Humilladero, 29006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https://maps.app.goo.gl/y5oZxwJegk68SApq9</a:t>
                      </a:r>
                      <a:endParaRPr lang="es-PE" sz="1800" u="sng" kern="1200" spc="-1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674 49 32 01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Mar: 8am - 5pm / 7:30 pm- 10:30 pm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Jue - Vie: 9am - 5pm / 7:30 pm - 10:30 pm 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Sab: 9am - 5pm / 7:30 pm - 10:30 pm </a:t>
                      </a:r>
                      <a:b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9am - 6pm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826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Andino Gastrobar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Calderón de la Barca, 3, Distrito Centro, 29005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https://maps.app.goo.gl/zcBzTh3kfAwfSUQ5A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673 86 72 14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Dom: 1pm - 11:30 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637478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Andino Gastrobar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Tomás Echeverría, 5, Carretera de Cádiz, 29002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https://maps.app.goo.gl/JZymywXcRhfFr7PE7</a:t>
                      </a:r>
                      <a:endParaRPr lang="es-PE" sz="1800" u="sng" kern="1200" spc="-1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692 14 53 98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Mie: 7pm - 11pm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Jue: 1pm - 4pm / 8pm - 11pm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Dom: 1pm - 00am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626809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Barra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Inka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Express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Eslava, 17, Distrito Centro, 29002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https://maps.app.goo.gl/vpqMrMQsLXbmK7ZFA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663 86 80 82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Lun: 1pm - 5pm 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Mier: 9:30am - 5pm 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Jue - Dom: 9:30am - 11:30 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668766"/>
                  </a:ext>
                </a:extLst>
              </a:tr>
              <a:tr h="64483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Barra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Inka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Nikkei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Santiago, 6, Distrito Centro, 29015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https://maps.app.goo.gl/AGaRBsh6tXTfTa4v8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615 51 43 11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Dom: 1:30 pm - 00 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975929"/>
                  </a:ext>
                </a:extLst>
              </a:tr>
              <a:tr h="628915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Gorda Cocina Peruana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Málaga, 6, 29640 Fuengirola,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https://maps.app.goo.gl/gFhFAnoAWFGBfABc7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951 62 46 96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Dom: 1pm - 4:30 pm / 8 pm - 11pm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062504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Pachamama - Cocina Peruana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Beatas, 6, Distrito Centro, 29008 Málaga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https://maps.app.goo.gl/uAuivf9FXQC3CoF2A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952 00 05 17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Jue: 1:30 - 5pm / 8pm - 00am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Sab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: 1:30 pm - 5pm / 8pm - 1am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Dom: 1:30 pm - 5pm / 8pm - 00am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307765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Málaga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32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546621"/>
              </p:ext>
            </p:extLst>
          </p:nvPr>
        </p:nvGraphicFramePr>
        <p:xfrm>
          <a:off x="381000" y="1544850"/>
          <a:ext cx="17148600" cy="83257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82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315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¡Olé Pollos!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Cortijo de las Casillas, 10, Norte, 41015 Sevilla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https://maps.app.goo.gl/MfLkjKtsW3Y79B5t7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606 87 62 70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 12 pm .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Arroz Blanco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Coral 5, 41009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https://maps.app.goo.gl/pk2QxVZ5KDCnCWTR8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955 21 09 72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arrozblancosevilla@gmail.com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Miér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-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Sab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1 - 4 / 8:30 - 11 </a:t>
                      </a:r>
                      <a:b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 - Mar 1 - 4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Arroz Blanco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Caminos del Inca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Plaza la Caña 54, 41007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https://maps.app.goo.gl/Jam5PnAHRzKPgMzG8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611 60 97 34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urcinotorressanchez@gmail.com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12 - 11:30pm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1945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Chicha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De Kansas City 80, 41007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https://maps.app.goo.gl/ye8GUsbVxawJzx9m7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640 91 93 46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reservas@chichacocinaperuana.es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12 - 5pm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 - Jue 12pm - 12 am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Vier - Dom 12 - 5 pm / 8 pm - 12 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El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Abrazsador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Marqués de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Pickman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78, 41005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https://maps.app.goo.gl/xZvyTpQwMGdkQzYH6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606 87 62 70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 12 pm .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El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Abrazsador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II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C. Miletos, s/n, 41007 Sevilla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https://maps.app.goo.gl/iqrK2bQkepwmDrRVA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606 87 62 70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12pm - 5pm / 8pm - 12 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1945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El Capricho Latino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Juan Carvallo, 41006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https://maps.app.goo.gl/UJeQVH2hAR2cRb868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692 13 46 64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capricholatino2023@gmail.com</a:t>
                      </a:r>
                      <a:b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lasacacias36@gmail.com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 - Jue 11am - 5pm / 8 - 11:30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Sab 11am - 12pm </a:t>
                      </a:r>
                      <a:b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Dom 11 am - 11.30 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315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El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Cevichano</a:t>
                      </a:r>
                      <a:endParaRPr lang="es-PE" sz="1800" b="1" kern="1200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Reyes Católicos 14, 41001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https://maps.app.goo.gl/62f12qd4JDFFLM6y5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699 41 98  69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Carlosldl@gmail.com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 12 pm .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https://www.instagram.com/elcevichano_es?igsh=M3UxaGJ0bGkzdGw3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644615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Sevilla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11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66674"/>
              </p:ext>
            </p:extLst>
          </p:nvPr>
        </p:nvGraphicFramePr>
        <p:xfrm>
          <a:off x="381000" y="1544851"/>
          <a:ext cx="17148600" cy="83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82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Five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Chickens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P.º de las Delicias, 3, Casco Antiguo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https://g.co/kgs/m966qPX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955 10 75 45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Dom: 12:30 pm - 11:30 pm 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https://www.instagram.com/fivechickens_es?igsh=MXE5MWkydW54ZXh0cg==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Kazoku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- Cocina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Nikkei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Santo Domingo de la Calzada 6, 41018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https://maps.app.goo.gl/R5cAS72FusaiZvvj7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638 46 38 40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paz_frank@hotmail.com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1 - 4:30 / 8 - 11:30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Norteñita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Samaniego 13, 41008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https://maps.app.goo.gl/8LzuVi4egw9hfTLS8</a:t>
                      </a:r>
                      <a:endParaRPr lang="es-PE" sz="1800" u="sng" kern="1200" spc="-1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618 01 22 08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mayo_mana666@hotmail.com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12:30 - 5 / 8 - 12am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https://www.facebook.com/profile.php?id=100083294863556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Salá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/ Los Remedios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José Velázquez Sánchez, Local 9, 41011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https://maps.app.goo.gl/3FKUiURJrRxzTrNv9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955 18 24 90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jorgeobando35@gmail.com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1 - 4:30 / 8:30 - 11:15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 </a:t>
                      </a:r>
                      <a:r>
                        <a:rPr lang="es-PE" sz="1800" u="sng" kern="1200" spc="-10" dirty="0" err="1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Salá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La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Salá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/ Sevilla 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De las Ciencias 40, 41020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https://maps.app.goo.gl/kce2sKVejmWDtdBX7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681 92 15 31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jorgeobando35@gmail.com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1 - 4:30 / 8:30 - 11:15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Lima Street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Food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/ Centro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Recaredo 7, 41003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https://maps.app.goo.gl/7YY3F18TdfuKST5DA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685 53 30 59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Limasevilla29@gmail.com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12 - 4:30pm / 8pm - 12am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Lima St. 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Lima Street Food / San Pablo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Calle </a:t>
                      </a:r>
                      <a:r>
                        <a:rPr lang="es-PE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Sinai</a:t>
                      </a:r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29, 41007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https://maps.app.goo.gl/PJMWccERu5L1fABT6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685 93 39 74 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Limasevilla29@gmail.com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Mar - Dom 12 - 5pm / 8pm - 12am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Lima St. 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Maraco Perú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De Andalucía 16, 41005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https://maps.app.goo.gl/QocqKC2GY1v1rgqz7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641 26 13 95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Maracoperu29@gmail.com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Lun - Dom 8am - 11:30pm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https://www.facebook.com/maracoperu/?locale=es_LA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644615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Sevilla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4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232278"/>
              </p:ext>
            </p:extLst>
          </p:nvPr>
        </p:nvGraphicFramePr>
        <p:xfrm>
          <a:off x="381000" y="1544851"/>
          <a:ext cx="17148600" cy="18460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453586235"/>
                    </a:ext>
                  </a:extLst>
                </a:gridCol>
                <a:gridCol w="282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0">
                <a:tc>
                  <a:txBody>
                    <a:bodyPr/>
                    <a:lstStyle/>
                    <a:p>
                      <a:pPr marL="82550" indent="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lang="es-ES"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Google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 Electrónico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s-ES" sz="20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Horario de Atención</a:t>
                      </a:r>
                      <a:endParaRPr sz="20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049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Roger's</a:t>
                      </a:r>
                      <a:r>
                        <a:rPr lang="es-PE" sz="1800" b="1" kern="1200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s-PE" sz="1800" b="1" kern="1200" dirty="0" err="1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Chicken</a:t>
                      </a:r>
                      <a:endParaRPr lang="es-PE" sz="1800" b="1" kern="1200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Av. Francisco Javier Ortega, 22, 41980 La Algaba, Sevilla</a:t>
                      </a:r>
                    </a:p>
                  </a:txBody>
                  <a:tcPr marL="9525" marR="9525" marT="9525" marB="0" anchor="b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4" invalidUrl="https:///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maps.app.goo.gl/2hRSaApvhzLMEg5b7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641330998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rogerhonorio69@gmail.com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Vie -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Mier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12 pm - 11pm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3581400" y="0"/>
              <a:ext cx="14542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Provincia de Sevilla - 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103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76000"/>
          </a:schemeClr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CA0332B319464F9D89B1199400ED1D" ma:contentTypeVersion="1" ma:contentTypeDescription="Crear nuevo documento." ma:contentTypeScope="" ma:versionID="af03da64176699d9ae0a29d37a42a9c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B305E5E-1314-4D8A-BB3B-06881FFF99F8}"/>
</file>

<file path=customXml/itemProps2.xml><?xml version="1.0" encoding="utf-8"?>
<ds:datastoreItem xmlns:ds="http://schemas.openxmlformats.org/officeDocument/2006/customXml" ds:itemID="{A89382FB-631A-4D6F-83B4-7854D73501F0}"/>
</file>

<file path=customXml/itemProps3.xml><?xml version="1.0" encoding="utf-8"?>
<ds:datastoreItem xmlns:ds="http://schemas.openxmlformats.org/officeDocument/2006/customXml" ds:itemID="{9A6DBD7C-AE3F-4030-9C8A-CAC072B77A2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2035</Words>
  <Application>Microsoft Office PowerPoint</Application>
  <PresentationFormat>Personalizado</PresentationFormat>
  <Paragraphs>322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Calibri</vt:lpstr>
      <vt:lpstr>Lato 2 Heavy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Directorio de Restaurantes Peruanos</dc:title>
  <dc:creator>Lisbeth Rosangel Antialon Quispe</dc:creator>
  <cp:lastModifiedBy>Lisbeth Rosangel Antialon Quispe</cp:lastModifiedBy>
  <cp:revision>56</cp:revision>
  <dcterms:created xsi:type="dcterms:W3CDTF">2006-08-16T00:00:00Z</dcterms:created>
  <dcterms:modified xsi:type="dcterms:W3CDTF">2024-09-17T17:29:05Z</dcterms:modified>
  <dc:identifier>DAFo69wP4lI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0x010100C0CA0332B319464F9D89B1199400ED1D</vt:lpwstr>
  </property>
</Properties>
</file>